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Glacial Indifference" panose="020B0604020202020204" charset="0"/>
      <p:regular r:id="rId27"/>
    </p:embeddedFont>
    <p:embeddedFont>
      <p:font typeface="Glacial Indifference Bold" panose="020B0604020202020204" charset="0"/>
      <p:regular r:id="rId28"/>
    </p:embeddedFont>
    <p:embeddedFont>
      <p:font typeface="Poppins" panose="00000500000000000000" pitchFamily="2" charset="0"/>
      <p:regular r:id="rId29"/>
    </p:embeddedFont>
    <p:embeddedFont>
      <p:font typeface="Poppins Bold" panose="00000800000000000000" charset="0"/>
      <p:regular r:id="rId30"/>
    </p:embeddedFont>
    <p:embeddedFont>
      <p:font typeface="Poppins Bold Italics" panose="020B0604020202020204" charset="0"/>
      <p:regular r:id="rId31"/>
    </p:embeddedFont>
    <p:embeddedFont>
      <p:font typeface="Poppins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9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0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1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2.png"/><Relationship Id="rId5" Type="http://schemas.openxmlformats.org/officeDocument/2006/relationships/image" Target="../media/image18.svg"/><Relationship Id="rId10" Type="http://schemas.openxmlformats.org/officeDocument/2006/relationships/image" Target="../media/image41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31.svg"/><Relationship Id="rId4" Type="http://schemas.openxmlformats.org/officeDocument/2006/relationships/image" Target="../media/image48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632690" y="1613852"/>
            <a:ext cx="10305838" cy="7040458"/>
          </a:xfrm>
          <a:custGeom>
            <a:avLst/>
            <a:gdLst/>
            <a:ahLst/>
            <a:cxnLst/>
            <a:rect l="l" t="t" r="r" b="b"/>
            <a:pathLst>
              <a:path w="10305838" h="7040458">
                <a:moveTo>
                  <a:pt x="0" y="0"/>
                </a:moveTo>
                <a:lnTo>
                  <a:pt x="10305838" y="0"/>
                </a:lnTo>
                <a:lnTo>
                  <a:pt x="10305838" y="7040458"/>
                </a:lnTo>
                <a:lnTo>
                  <a:pt x="0" y="7040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599" b="-14599"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3" name="Group 3"/>
          <p:cNvGrpSpPr/>
          <p:nvPr/>
        </p:nvGrpSpPr>
        <p:grpSpPr>
          <a:xfrm>
            <a:off x="2220205" y="1827093"/>
            <a:ext cx="6632813" cy="6632813"/>
            <a:chOff x="0" y="0"/>
            <a:chExt cx="8843751" cy="88437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43772" cy="8843772"/>
            </a:xfrm>
            <a:custGeom>
              <a:avLst/>
              <a:gdLst/>
              <a:ahLst/>
              <a:cxnLst/>
              <a:rect l="l" t="t" r="r" b="b"/>
              <a:pathLst>
                <a:path w="8843772" h="8843772">
                  <a:moveTo>
                    <a:pt x="4421886" y="0"/>
                  </a:moveTo>
                  <a:cubicBezTo>
                    <a:pt x="1979676" y="0"/>
                    <a:pt x="0" y="1979676"/>
                    <a:pt x="0" y="4421886"/>
                  </a:cubicBezTo>
                  <a:cubicBezTo>
                    <a:pt x="0" y="6864096"/>
                    <a:pt x="1979676" y="8843772"/>
                    <a:pt x="4421886" y="8843772"/>
                  </a:cubicBezTo>
                  <a:cubicBezTo>
                    <a:pt x="6864096" y="8843772"/>
                    <a:pt x="8843772" y="6863969"/>
                    <a:pt x="8843772" y="4421886"/>
                  </a:cubicBezTo>
                  <a:cubicBezTo>
                    <a:pt x="8843772" y="1979803"/>
                    <a:pt x="6863969" y="0"/>
                    <a:pt x="4421886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7544895" y="3544395"/>
            <a:ext cx="1828884" cy="1828884"/>
          </a:xfrm>
          <a:custGeom>
            <a:avLst/>
            <a:gdLst/>
            <a:ahLst/>
            <a:cxnLst/>
            <a:rect l="l" t="t" r="r" b="b"/>
            <a:pathLst>
              <a:path w="1828884" h="1828884">
                <a:moveTo>
                  <a:pt x="0" y="0"/>
                </a:moveTo>
                <a:lnTo>
                  <a:pt x="1828884" y="0"/>
                </a:lnTo>
                <a:lnTo>
                  <a:pt x="1828884" y="1828884"/>
                </a:lnTo>
                <a:lnTo>
                  <a:pt x="0" y="1828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7793512" y="3793012"/>
            <a:ext cx="1331650" cy="1331650"/>
          </a:xfrm>
          <a:custGeom>
            <a:avLst/>
            <a:gdLst/>
            <a:ahLst/>
            <a:cxnLst/>
            <a:rect l="l" t="t" r="r" b="b"/>
            <a:pathLst>
              <a:path w="1331650" h="1331650">
                <a:moveTo>
                  <a:pt x="0" y="0"/>
                </a:moveTo>
                <a:lnTo>
                  <a:pt x="1331650" y="0"/>
                </a:lnTo>
                <a:lnTo>
                  <a:pt x="1331650" y="1331650"/>
                </a:lnTo>
                <a:lnTo>
                  <a:pt x="0" y="1331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 flipH="1">
            <a:off x="8283892" y="4172502"/>
            <a:ext cx="350890" cy="572669"/>
          </a:xfrm>
          <a:custGeom>
            <a:avLst/>
            <a:gdLst/>
            <a:ahLst/>
            <a:cxnLst/>
            <a:rect l="l" t="t" r="r" b="b"/>
            <a:pathLst>
              <a:path w="350890" h="572669">
                <a:moveTo>
                  <a:pt x="350890" y="0"/>
                </a:moveTo>
                <a:lnTo>
                  <a:pt x="0" y="0"/>
                </a:lnTo>
                <a:lnTo>
                  <a:pt x="0" y="572669"/>
                </a:lnTo>
                <a:lnTo>
                  <a:pt x="350890" y="572669"/>
                </a:lnTo>
                <a:lnTo>
                  <a:pt x="3508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508" b="-508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9381800" y="3485861"/>
            <a:ext cx="8354202" cy="2126776"/>
          </a:xfrm>
          <a:custGeom>
            <a:avLst/>
            <a:gdLst/>
            <a:ahLst/>
            <a:cxnLst/>
            <a:rect l="l" t="t" r="r" b="b"/>
            <a:pathLst>
              <a:path w="8354202" h="2126776">
                <a:moveTo>
                  <a:pt x="0" y="0"/>
                </a:moveTo>
                <a:lnTo>
                  <a:pt x="8354202" y="0"/>
                </a:lnTo>
                <a:lnTo>
                  <a:pt x="8354202" y="2126776"/>
                </a:lnTo>
                <a:lnTo>
                  <a:pt x="0" y="2126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90" r="-1193" b="-1102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9878216" y="3793012"/>
            <a:ext cx="7315200" cy="1163117"/>
          </a:xfrm>
          <a:custGeom>
            <a:avLst/>
            <a:gdLst/>
            <a:ahLst/>
            <a:cxnLst/>
            <a:rect l="l" t="t" r="r" b="b"/>
            <a:pathLst>
              <a:path w="7315200" h="1163117">
                <a:moveTo>
                  <a:pt x="0" y="0"/>
                </a:moveTo>
                <a:lnTo>
                  <a:pt x="7315200" y="0"/>
                </a:lnTo>
                <a:lnTo>
                  <a:pt x="7315200" y="1163117"/>
                </a:lnTo>
                <a:lnTo>
                  <a:pt x="0" y="1163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298" b="-298"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067795" y="649272"/>
            <a:ext cx="1549921" cy="1221488"/>
            <a:chOff x="0" y="0"/>
            <a:chExt cx="2066561" cy="1628651"/>
          </a:xfrm>
        </p:grpSpPr>
        <p:sp>
          <p:nvSpPr>
            <p:cNvPr id="11" name="Freeform 11" descr="Logotipo, Icono  El contenido generado por IA puede ser incorrecto."/>
            <p:cNvSpPr/>
            <p:nvPr/>
          </p:nvSpPr>
          <p:spPr>
            <a:xfrm>
              <a:off x="0" y="0"/>
              <a:ext cx="2066544" cy="1628648"/>
            </a:xfrm>
            <a:custGeom>
              <a:avLst/>
              <a:gdLst/>
              <a:ahLst/>
              <a:cxnLst/>
              <a:rect l="l" t="t" r="r" b="b"/>
              <a:pathLst>
                <a:path w="2066544" h="1628648">
                  <a:moveTo>
                    <a:pt x="0" y="0"/>
                  </a:moveTo>
                  <a:lnTo>
                    <a:pt x="2066544" y="0"/>
                  </a:lnTo>
                  <a:lnTo>
                    <a:pt x="2066544" y="1628648"/>
                  </a:lnTo>
                  <a:lnTo>
                    <a:pt x="0" y="1628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6" b="-6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434984" y="5700863"/>
            <a:ext cx="8301018" cy="81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sz="2400" i="1">
                <a:solidFill>
                  <a:srgbClr val="11142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"Digitalización de la gestión vecinal para juntas de vecinos de Chile"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5640" y="1028700"/>
            <a:ext cx="16093660" cy="8569874"/>
          </a:xfrm>
          <a:custGeom>
            <a:avLst/>
            <a:gdLst/>
            <a:ahLst/>
            <a:cxnLst/>
            <a:rect l="l" t="t" r="r" b="b"/>
            <a:pathLst>
              <a:path w="16093660" h="8569874">
                <a:moveTo>
                  <a:pt x="0" y="0"/>
                </a:moveTo>
                <a:lnTo>
                  <a:pt x="16093660" y="0"/>
                </a:lnTo>
                <a:lnTo>
                  <a:pt x="16093660" y="8569874"/>
                </a:lnTo>
                <a:lnTo>
                  <a:pt x="0" y="856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602218"/>
          </a:xfrm>
          <a:custGeom>
            <a:avLst/>
            <a:gdLst/>
            <a:ahLst/>
            <a:cxnLst/>
            <a:rect l="l" t="t" r="r" b="b"/>
            <a:pathLst>
              <a:path w="16230600" h="8602218">
                <a:moveTo>
                  <a:pt x="0" y="0"/>
                </a:moveTo>
                <a:lnTo>
                  <a:pt x="16230600" y="0"/>
                </a:lnTo>
                <a:lnTo>
                  <a:pt x="16230600" y="8602218"/>
                </a:lnTo>
                <a:lnTo>
                  <a:pt x="0" y="860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5792231" cy="8014557"/>
          </a:xfrm>
          <a:custGeom>
            <a:avLst/>
            <a:gdLst/>
            <a:ahLst/>
            <a:cxnLst/>
            <a:rect l="l" t="t" r="r" b="b"/>
            <a:pathLst>
              <a:path w="15792231" h="8014557">
                <a:moveTo>
                  <a:pt x="0" y="0"/>
                </a:moveTo>
                <a:lnTo>
                  <a:pt x="15792231" y="0"/>
                </a:lnTo>
                <a:lnTo>
                  <a:pt x="15792231" y="8014557"/>
                </a:lnTo>
                <a:lnTo>
                  <a:pt x="0" y="8014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2305089" y="2201056"/>
            <a:ext cx="13677822" cy="7693775"/>
          </a:xfrm>
          <a:custGeom>
            <a:avLst/>
            <a:gdLst/>
            <a:ahLst/>
            <a:cxnLst/>
            <a:rect l="l" t="t" r="r" b="b"/>
            <a:pathLst>
              <a:path w="13677822" h="7693775">
                <a:moveTo>
                  <a:pt x="0" y="0"/>
                </a:moveTo>
                <a:lnTo>
                  <a:pt x="13677822" y="0"/>
                </a:lnTo>
                <a:lnTo>
                  <a:pt x="13677822" y="7693775"/>
                </a:lnTo>
                <a:lnTo>
                  <a:pt x="0" y="769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7244846" y="876300"/>
            <a:ext cx="379830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ROADMAP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575074"/>
            <a:ext cx="18288000" cy="1711926"/>
            <a:chOff x="0" y="0"/>
            <a:chExt cx="24384000" cy="2282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282555"/>
            </a:xfrm>
            <a:custGeom>
              <a:avLst/>
              <a:gdLst/>
              <a:ahLst/>
              <a:cxnLst/>
              <a:rect l="l" t="t" r="r" b="b"/>
              <a:pathLst>
                <a:path w="24384000" h="2282555">
                  <a:moveTo>
                    <a:pt x="0" y="1198517"/>
                  </a:moveTo>
                  <a:cubicBezTo>
                    <a:pt x="4064000" y="1198517"/>
                    <a:pt x="4064000" y="0"/>
                    <a:pt x="8128000" y="0"/>
                  </a:cubicBezTo>
                  <a:cubicBezTo>
                    <a:pt x="12192000" y="0"/>
                    <a:pt x="12192000" y="1818905"/>
                    <a:pt x="16256000" y="1818905"/>
                  </a:cubicBezTo>
                  <a:cubicBezTo>
                    <a:pt x="20320000" y="1818905"/>
                    <a:pt x="20320000" y="779103"/>
                    <a:pt x="24384000" y="779103"/>
                  </a:cubicBezTo>
                  <a:lnTo>
                    <a:pt x="24384000" y="2282555"/>
                  </a:lnTo>
                  <a:lnTo>
                    <a:pt x="0" y="2282555"/>
                  </a:ln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725376" y="2548648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2725376" y="2696200"/>
            <a:ext cx="1568447" cy="1564185"/>
          </a:xfrm>
          <a:custGeom>
            <a:avLst/>
            <a:gdLst/>
            <a:ahLst/>
            <a:cxnLst/>
            <a:rect l="l" t="t" r="r" b="b"/>
            <a:pathLst>
              <a:path w="1568447" h="1564185">
                <a:moveTo>
                  <a:pt x="0" y="0"/>
                </a:moveTo>
                <a:lnTo>
                  <a:pt x="1568447" y="0"/>
                </a:lnTo>
                <a:lnTo>
                  <a:pt x="1568447" y="1564185"/>
                </a:lnTo>
                <a:lnTo>
                  <a:pt x="0" y="156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3593593" y="2684603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3862133" y="2953143"/>
            <a:ext cx="1322208" cy="1322208"/>
          </a:xfrm>
          <a:custGeom>
            <a:avLst/>
            <a:gdLst/>
            <a:ahLst/>
            <a:cxnLst/>
            <a:rect l="l" t="t" r="r" b="b"/>
            <a:pathLst>
              <a:path w="1322208" h="1322208">
                <a:moveTo>
                  <a:pt x="0" y="0"/>
                </a:moveTo>
                <a:lnTo>
                  <a:pt x="1322208" y="0"/>
                </a:lnTo>
                <a:lnTo>
                  <a:pt x="1322208" y="1322208"/>
                </a:lnTo>
                <a:lnTo>
                  <a:pt x="0" y="1322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8878909" y="2992694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8928522" y="3420522"/>
            <a:ext cx="1817926" cy="1022583"/>
          </a:xfrm>
          <a:custGeom>
            <a:avLst/>
            <a:gdLst/>
            <a:ahLst/>
            <a:cxnLst/>
            <a:rect l="l" t="t" r="r" b="b"/>
            <a:pathLst>
              <a:path w="1817926" h="1022583">
                <a:moveTo>
                  <a:pt x="0" y="0"/>
                </a:moveTo>
                <a:lnTo>
                  <a:pt x="1817926" y="0"/>
                </a:lnTo>
                <a:lnTo>
                  <a:pt x="1817926" y="1022583"/>
                </a:lnTo>
                <a:lnTo>
                  <a:pt x="0" y="102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6962155" y="3322891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Freeform 11"/>
          <p:cNvSpPr/>
          <p:nvPr/>
        </p:nvSpPr>
        <p:spPr>
          <a:xfrm>
            <a:off x="7366683" y="3653088"/>
            <a:ext cx="1050232" cy="1198895"/>
          </a:xfrm>
          <a:custGeom>
            <a:avLst/>
            <a:gdLst/>
            <a:ahLst/>
            <a:cxnLst/>
            <a:rect l="l" t="t" r="r" b="b"/>
            <a:pathLst>
              <a:path w="1050232" h="1198895">
                <a:moveTo>
                  <a:pt x="0" y="0"/>
                </a:moveTo>
                <a:lnTo>
                  <a:pt x="1050232" y="0"/>
                </a:lnTo>
                <a:lnTo>
                  <a:pt x="1050232" y="1198895"/>
                </a:lnTo>
                <a:lnTo>
                  <a:pt x="0" y="1198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2" name="Freeform 12"/>
          <p:cNvSpPr/>
          <p:nvPr/>
        </p:nvSpPr>
        <p:spPr>
          <a:xfrm>
            <a:off x="1464342" y="5623906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3" name="Freeform 13"/>
          <p:cNvSpPr/>
          <p:nvPr/>
        </p:nvSpPr>
        <p:spPr>
          <a:xfrm>
            <a:off x="1724137" y="5883702"/>
            <a:ext cx="1339697" cy="1339697"/>
          </a:xfrm>
          <a:custGeom>
            <a:avLst/>
            <a:gdLst/>
            <a:ahLst/>
            <a:cxnLst/>
            <a:rect l="l" t="t" r="r" b="b"/>
            <a:pathLst>
              <a:path w="1339697" h="1339697">
                <a:moveTo>
                  <a:pt x="0" y="0"/>
                </a:moveTo>
                <a:lnTo>
                  <a:pt x="1339698" y="0"/>
                </a:lnTo>
                <a:lnTo>
                  <a:pt x="1339698" y="1339697"/>
                </a:lnTo>
                <a:lnTo>
                  <a:pt x="0" y="13396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4" name="Freeform 14"/>
          <p:cNvSpPr/>
          <p:nvPr/>
        </p:nvSpPr>
        <p:spPr>
          <a:xfrm>
            <a:off x="3326135" y="6267133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5" name="Freeform 15"/>
          <p:cNvSpPr/>
          <p:nvPr/>
        </p:nvSpPr>
        <p:spPr>
          <a:xfrm>
            <a:off x="3655020" y="6622639"/>
            <a:ext cx="1201520" cy="1201520"/>
          </a:xfrm>
          <a:custGeom>
            <a:avLst/>
            <a:gdLst/>
            <a:ahLst/>
            <a:cxnLst/>
            <a:rect l="l" t="t" r="r" b="b"/>
            <a:pathLst>
              <a:path w="1201520" h="1201520">
                <a:moveTo>
                  <a:pt x="0" y="0"/>
                </a:moveTo>
                <a:lnTo>
                  <a:pt x="1201520" y="0"/>
                </a:lnTo>
                <a:lnTo>
                  <a:pt x="1201520" y="1201520"/>
                </a:lnTo>
                <a:lnTo>
                  <a:pt x="0" y="12015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6" name="Freeform 16"/>
          <p:cNvSpPr/>
          <p:nvPr/>
        </p:nvSpPr>
        <p:spPr>
          <a:xfrm>
            <a:off x="8076523" y="6397952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7" name="Freeform 17"/>
          <p:cNvSpPr/>
          <p:nvPr/>
        </p:nvSpPr>
        <p:spPr>
          <a:xfrm>
            <a:off x="8205246" y="6528772"/>
            <a:ext cx="1601843" cy="1597650"/>
          </a:xfrm>
          <a:custGeom>
            <a:avLst/>
            <a:gdLst/>
            <a:ahLst/>
            <a:cxnLst/>
            <a:rect l="l" t="t" r="r" b="b"/>
            <a:pathLst>
              <a:path w="1601843" h="1597650">
                <a:moveTo>
                  <a:pt x="0" y="0"/>
                </a:moveTo>
                <a:lnTo>
                  <a:pt x="1601843" y="0"/>
                </a:lnTo>
                <a:lnTo>
                  <a:pt x="1601843" y="1597650"/>
                </a:lnTo>
                <a:lnTo>
                  <a:pt x="0" y="1597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8" name="Freeform 18"/>
          <p:cNvSpPr/>
          <p:nvPr/>
        </p:nvSpPr>
        <p:spPr>
          <a:xfrm>
            <a:off x="13147828" y="6606524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9" name="Freeform 19"/>
          <p:cNvSpPr/>
          <p:nvPr/>
        </p:nvSpPr>
        <p:spPr>
          <a:xfrm>
            <a:off x="13141298" y="7188700"/>
            <a:ext cx="1872350" cy="694938"/>
          </a:xfrm>
          <a:custGeom>
            <a:avLst/>
            <a:gdLst/>
            <a:ahLst/>
            <a:cxnLst/>
            <a:rect l="l" t="t" r="r" b="b"/>
            <a:pathLst>
              <a:path w="1872350" h="694938">
                <a:moveTo>
                  <a:pt x="0" y="0"/>
                </a:moveTo>
                <a:lnTo>
                  <a:pt x="1872350" y="0"/>
                </a:lnTo>
                <a:lnTo>
                  <a:pt x="1872350" y="694938"/>
                </a:lnTo>
                <a:lnTo>
                  <a:pt x="0" y="694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20" name="TextBox 20"/>
          <p:cNvSpPr txBox="1"/>
          <p:nvPr/>
        </p:nvSpPr>
        <p:spPr>
          <a:xfrm>
            <a:off x="4960370" y="373468"/>
            <a:ext cx="967494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TECNOLOGÍAS UTILIZADAS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89672" y="1911100"/>
            <a:ext cx="1730696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FRAMEWORK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66939" y="2517026"/>
            <a:ext cx="385832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LENGUAJE DE PROGRAMACIÓN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57889" y="2047055"/>
            <a:ext cx="1937108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BASE DE DATOS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39112" y="5036385"/>
            <a:ext cx="2381686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EDITOR DE CÓDIGO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15174" y="5923658"/>
            <a:ext cx="3381987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PRUEBAS AUTOMATIZADAS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86479" y="6132230"/>
            <a:ext cx="3381987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 DE VERSIONES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2594015" y="2859688"/>
            <a:ext cx="13099970" cy="6877484"/>
          </a:xfrm>
          <a:custGeom>
            <a:avLst/>
            <a:gdLst/>
            <a:ahLst/>
            <a:cxnLst/>
            <a:rect l="l" t="t" r="r" b="b"/>
            <a:pathLst>
              <a:path w="13099970" h="6877484">
                <a:moveTo>
                  <a:pt x="0" y="0"/>
                </a:moveTo>
                <a:lnTo>
                  <a:pt x="13099970" y="0"/>
                </a:lnTo>
                <a:lnTo>
                  <a:pt x="13099970" y="6877484"/>
                </a:lnTo>
                <a:lnTo>
                  <a:pt x="0" y="687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554162" y="638133"/>
            <a:ext cx="5544865" cy="195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DE ARQUITECTURA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594998" y="1686580"/>
            <a:ext cx="15098003" cy="8511499"/>
          </a:xfrm>
          <a:custGeom>
            <a:avLst/>
            <a:gdLst/>
            <a:ahLst/>
            <a:cxnLst/>
            <a:rect l="l" t="t" r="r" b="b"/>
            <a:pathLst>
              <a:path w="15098003" h="8511499">
                <a:moveTo>
                  <a:pt x="0" y="0"/>
                </a:moveTo>
                <a:lnTo>
                  <a:pt x="15098004" y="0"/>
                </a:lnTo>
                <a:lnTo>
                  <a:pt x="15098004" y="8511499"/>
                </a:lnTo>
                <a:lnTo>
                  <a:pt x="0" y="8511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009926" y="701644"/>
            <a:ext cx="668806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MODELO DE DATOS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2065529" y="1686580"/>
            <a:ext cx="14156941" cy="8494165"/>
          </a:xfrm>
          <a:custGeom>
            <a:avLst/>
            <a:gdLst/>
            <a:ahLst/>
            <a:cxnLst/>
            <a:rect l="l" t="t" r="r" b="b"/>
            <a:pathLst>
              <a:path w="14156941" h="8494165">
                <a:moveTo>
                  <a:pt x="0" y="0"/>
                </a:moveTo>
                <a:lnTo>
                  <a:pt x="14156942" y="0"/>
                </a:lnTo>
                <a:lnTo>
                  <a:pt x="14156942" y="8494165"/>
                </a:lnTo>
                <a:lnTo>
                  <a:pt x="0" y="8494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009926" y="701644"/>
            <a:ext cx="668806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MODELO DE DATOS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3798587" y="2473768"/>
            <a:ext cx="10690825" cy="7122762"/>
          </a:xfrm>
          <a:custGeom>
            <a:avLst/>
            <a:gdLst/>
            <a:ahLst/>
            <a:cxnLst/>
            <a:rect l="l" t="t" r="r" b="b"/>
            <a:pathLst>
              <a:path w="10690825" h="7122762">
                <a:moveTo>
                  <a:pt x="0" y="0"/>
                </a:moveTo>
                <a:lnTo>
                  <a:pt x="10690826" y="0"/>
                </a:lnTo>
                <a:lnTo>
                  <a:pt x="10690826" y="7122763"/>
                </a:lnTo>
                <a:lnTo>
                  <a:pt x="0" y="712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455870" y="876300"/>
            <a:ext cx="5376261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FLUJO DE CAJA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01846" y="-1899358"/>
            <a:ext cx="12960269" cy="13521657"/>
            <a:chOff x="0" y="0"/>
            <a:chExt cx="17280359" cy="18028875"/>
          </a:xfrm>
        </p:grpSpPr>
        <p:sp>
          <p:nvSpPr>
            <p:cNvPr id="3" name="Freeform 3"/>
            <p:cNvSpPr/>
            <p:nvPr/>
          </p:nvSpPr>
          <p:spPr>
            <a:xfrm>
              <a:off x="450391" y="469900"/>
              <a:ext cx="9254680" cy="9655683"/>
            </a:xfrm>
            <a:custGeom>
              <a:avLst/>
              <a:gdLst/>
              <a:ahLst/>
              <a:cxnLst/>
              <a:rect l="l" t="t" r="r" b="b"/>
              <a:pathLst>
                <a:path w="9254680" h="9655683">
                  <a:moveTo>
                    <a:pt x="4627340" y="0"/>
                  </a:moveTo>
                  <a:cubicBezTo>
                    <a:pt x="2071798" y="0"/>
                    <a:pt x="0" y="2161540"/>
                    <a:pt x="0" y="4827778"/>
                  </a:cubicBezTo>
                  <a:cubicBezTo>
                    <a:pt x="0" y="7494016"/>
                    <a:pt x="2071798" y="9655683"/>
                    <a:pt x="4627340" y="9655683"/>
                  </a:cubicBezTo>
                  <a:cubicBezTo>
                    <a:pt x="7182882" y="9655683"/>
                    <a:pt x="9254680" y="7494143"/>
                    <a:pt x="9254680" y="4827905"/>
                  </a:cubicBezTo>
                  <a:cubicBezTo>
                    <a:pt x="9254680" y="2161666"/>
                    <a:pt x="7183004" y="0"/>
                    <a:pt x="4627340" y="0"/>
                  </a:cubicBezTo>
                  <a:close/>
                </a:path>
              </a:pathLst>
            </a:custGeom>
            <a:blipFill>
              <a:blip r:embed="rId2"/>
              <a:stretch>
                <a:fillRect l="-7033" t="-4866" r="-8549" b="-5916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0155583" cy="10595483"/>
            </a:xfrm>
            <a:custGeom>
              <a:avLst/>
              <a:gdLst/>
              <a:ahLst/>
              <a:cxnLst/>
              <a:rect l="l" t="t" r="r" b="b"/>
              <a:pathLst>
                <a:path w="10155583" h="10595483">
                  <a:moveTo>
                    <a:pt x="5077731" y="939800"/>
                  </a:moveTo>
                  <a:cubicBezTo>
                    <a:pt x="2770878" y="939800"/>
                    <a:pt x="900782" y="2890901"/>
                    <a:pt x="900782" y="5297678"/>
                  </a:cubicBezTo>
                  <a:lnTo>
                    <a:pt x="450391" y="5297678"/>
                  </a:lnTo>
                  <a:lnTo>
                    <a:pt x="900782" y="5297678"/>
                  </a:lnTo>
                  <a:cubicBezTo>
                    <a:pt x="900782" y="7704455"/>
                    <a:pt x="2770878" y="9655556"/>
                    <a:pt x="5077731" y="9655556"/>
                  </a:cubicBezTo>
                  <a:lnTo>
                    <a:pt x="5077731" y="10125456"/>
                  </a:lnTo>
                  <a:lnTo>
                    <a:pt x="5077731" y="9655556"/>
                  </a:lnTo>
                  <a:cubicBezTo>
                    <a:pt x="7384584" y="9655556"/>
                    <a:pt x="9254680" y="7704455"/>
                    <a:pt x="9254680" y="5297678"/>
                  </a:cubicBezTo>
                  <a:lnTo>
                    <a:pt x="9705071" y="5297678"/>
                  </a:lnTo>
                  <a:lnTo>
                    <a:pt x="9254680" y="5297678"/>
                  </a:lnTo>
                  <a:cubicBezTo>
                    <a:pt x="9254802" y="2890901"/>
                    <a:pt x="7384706" y="939800"/>
                    <a:pt x="5077731" y="939800"/>
                  </a:cubicBezTo>
                  <a:lnTo>
                    <a:pt x="5077731" y="469900"/>
                  </a:lnTo>
                  <a:lnTo>
                    <a:pt x="5077731" y="939800"/>
                  </a:lnTo>
                  <a:moveTo>
                    <a:pt x="5077731" y="0"/>
                  </a:moveTo>
                  <a:cubicBezTo>
                    <a:pt x="7882206" y="0"/>
                    <a:pt x="10155583" y="2371852"/>
                    <a:pt x="10155583" y="5297678"/>
                  </a:cubicBezTo>
                  <a:cubicBezTo>
                    <a:pt x="10155583" y="8223504"/>
                    <a:pt x="7882206" y="10595483"/>
                    <a:pt x="5077731" y="10595483"/>
                  </a:cubicBezTo>
                  <a:cubicBezTo>
                    <a:pt x="2273257" y="10595483"/>
                    <a:pt x="0" y="8223631"/>
                    <a:pt x="0" y="5297678"/>
                  </a:cubicBezTo>
                  <a:cubicBezTo>
                    <a:pt x="0" y="2371725"/>
                    <a:pt x="2273378" y="0"/>
                    <a:pt x="5077731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2544543" y="9073829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1062531" y="1324297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7" name="Group 7"/>
          <p:cNvGrpSpPr/>
          <p:nvPr/>
        </p:nvGrpSpPr>
        <p:grpSpPr>
          <a:xfrm>
            <a:off x="1057270" y="2980203"/>
            <a:ext cx="800095" cy="800095"/>
            <a:chOff x="0" y="0"/>
            <a:chExt cx="2057400" cy="2057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6315" y="2540927"/>
            <a:ext cx="1242005" cy="1678647"/>
            <a:chOff x="0" y="0"/>
            <a:chExt cx="2057400" cy="27807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723900"/>
            <a:ext cx="989645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OBSTÁCULOS PRESENTADOS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8320" y="3004991"/>
            <a:ext cx="4634421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Limitaciones de tiempo por prácticas profesionales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61106" y="4301512"/>
            <a:ext cx="800095" cy="800095"/>
            <a:chOff x="0" y="0"/>
            <a:chExt cx="2057400" cy="2057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640151" y="3862236"/>
            <a:ext cx="1242005" cy="1678647"/>
            <a:chOff x="0" y="0"/>
            <a:chExt cx="2057400" cy="2780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882156" y="4326299"/>
            <a:ext cx="4634421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Falta de experiencia con herramientas nuevas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57270" y="5626607"/>
            <a:ext cx="800095" cy="800095"/>
            <a:chOff x="0" y="0"/>
            <a:chExt cx="2057400" cy="2057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6315" y="5187332"/>
            <a:ext cx="1242005" cy="1678647"/>
            <a:chOff x="0" y="0"/>
            <a:chExt cx="2057400" cy="278070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078320" y="5651395"/>
            <a:ext cx="463442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Falta de constancia en Jira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861106" y="6955491"/>
            <a:ext cx="800095" cy="800095"/>
            <a:chOff x="0" y="0"/>
            <a:chExt cx="2057400" cy="2057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640151" y="6516215"/>
            <a:ext cx="1242005" cy="1678647"/>
            <a:chOff x="0" y="0"/>
            <a:chExt cx="2057400" cy="278070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882156" y="6980278"/>
            <a:ext cx="4634421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Errores en el despliegue  y conexión de BBDD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79876"/>
            <a:ext cx="18288000" cy="4007124"/>
            <a:chOff x="0" y="0"/>
            <a:chExt cx="24384000" cy="5342832"/>
          </a:xfrm>
          <a:solidFill>
            <a:srgbClr val="F2F2F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342890"/>
            </a:xfrm>
            <a:custGeom>
              <a:avLst/>
              <a:gdLst/>
              <a:ahLst/>
              <a:cxnLst/>
              <a:rect l="l" t="t" r="r" b="b"/>
              <a:pathLst>
                <a:path w="24384000" h="5342890">
                  <a:moveTo>
                    <a:pt x="0" y="1497711"/>
                  </a:moveTo>
                  <a:cubicBezTo>
                    <a:pt x="4064000" y="1497711"/>
                    <a:pt x="4064000" y="2885948"/>
                    <a:pt x="8128000" y="2885948"/>
                  </a:cubicBezTo>
                  <a:cubicBezTo>
                    <a:pt x="12192000" y="2885948"/>
                    <a:pt x="12192000" y="0"/>
                    <a:pt x="16256000" y="0"/>
                  </a:cubicBezTo>
                  <a:cubicBezTo>
                    <a:pt x="20320000" y="0"/>
                    <a:pt x="20320000" y="1529080"/>
                    <a:pt x="24384000" y="1529080"/>
                  </a:cubicBezTo>
                  <a:lnTo>
                    <a:pt x="24384000" y="5342890"/>
                  </a:lnTo>
                  <a:lnTo>
                    <a:pt x="0" y="534289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184917" y="1444917"/>
            <a:ext cx="647992" cy="647992"/>
          </a:xfrm>
          <a:custGeom>
            <a:avLst/>
            <a:gdLst/>
            <a:ahLst/>
            <a:cxnLst/>
            <a:rect l="l" t="t" r="r" b="b"/>
            <a:pathLst>
              <a:path w="647992" h="647992">
                <a:moveTo>
                  <a:pt x="0" y="0"/>
                </a:moveTo>
                <a:lnTo>
                  <a:pt x="647992" y="0"/>
                </a:lnTo>
                <a:lnTo>
                  <a:pt x="647992" y="647992"/>
                </a:lnTo>
                <a:lnTo>
                  <a:pt x="0" y="647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7259300" y="4482954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0" y="0"/>
                </a:moveTo>
                <a:lnTo>
                  <a:pt x="463550" y="0"/>
                </a:lnTo>
                <a:lnTo>
                  <a:pt x="463550" y="463550"/>
                </a:lnTo>
                <a:lnTo>
                  <a:pt x="0" y="46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028700" y="8744688"/>
            <a:ext cx="745387" cy="745387"/>
          </a:xfrm>
          <a:custGeom>
            <a:avLst/>
            <a:gdLst/>
            <a:ahLst/>
            <a:cxnLst/>
            <a:rect l="l" t="t" r="r" b="b"/>
            <a:pathLst>
              <a:path w="745387" h="745387">
                <a:moveTo>
                  <a:pt x="0" y="0"/>
                </a:moveTo>
                <a:lnTo>
                  <a:pt x="745387" y="0"/>
                </a:lnTo>
                <a:lnTo>
                  <a:pt x="745387" y="745387"/>
                </a:lnTo>
                <a:lnTo>
                  <a:pt x="0" y="74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4402922" y="-1227019"/>
            <a:ext cx="3088153" cy="3088153"/>
          </a:xfrm>
          <a:custGeom>
            <a:avLst/>
            <a:gdLst/>
            <a:ahLst/>
            <a:cxnLst/>
            <a:rect l="l" t="t" r="r" b="b"/>
            <a:pathLst>
              <a:path w="3088153" h="3088153">
                <a:moveTo>
                  <a:pt x="0" y="0"/>
                </a:moveTo>
                <a:lnTo>
                  <a:pt x="3088153" y="0"/>
                </a:lnTo>
                <a:lnTo>
                  <a:pt x="3088153" y="3088153"/>
                </a:lnTo>
                <a:lnTo>
                  <a:pt x="0" y="3088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8" name="Group 8"/>
          <p:cNvGrpSpPr/>
          <p:nvPr/>
        </p:nvGrpSpPr>
        <p:grpSpPr>
          <a:xfrm>
            <a:off x="961025" y="2610067"/>
            <a:ext cx="3095774" cy="3095774"/>
            <a:chOff x="0" y="0"/>
            <a:chExt cx="4127699" cy="4127699"/>
          </a:xfrm>
        </p:grpSpPr>
        <p:sp>
          <p:nvSpPr>
            <p:cNvPr id="9" name="Freeform 9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0"/>
              <a:stretch>
                <a:fillRect l="-1518" r="-1518" b="-42820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701034" cy="3701161"/>
            </a:xfrm>
            <a:custGeom>
              <a:avLst/>
              <a:gdLst/>
              <a:ahLst/>
              <a:cxnLst/>
              <a:rect l="l" t="t" r="r" b="b"/>
              <a:pathLst>
                <a:path w="3701034" h="3701161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486"/>
                    <a:pt x="2872613" y="3701161"/>
                    <a:pt x="1850517" y="3701161"/>
                  </a:cubicBezTo>
                  <a:cubicBezTo>
                    <a:pt x="828421" y="3701161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56936" y="4837506"/>
            <a:ext cx="3095774" cy="3095774"/>
            <a:chOff x="0" y="0"/>
            <a:chExt cx="4127699" cy="4127699"/>
          </a:xfrm>
        </p:grpSpPr>
        <p:sp>
          <p:nvSpPr>
            <p:cNvPr id="12" name="Freeform 12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1"/>
              <a:stretch>
                <a:fillRect t="-30664" b="-7637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91901" y="2413657"/>
            <a:ext cx="3095774" cy="3095774"/>
            <a:chOff x="0" y="0"/>
            <a:chExt cx="4127699" cy="4127699"/>
          </a:xfrm>
        </p:grpSpPr>
        <p:sp>
          <p:nvSpPr>
            <p:cNvPr id="15" name="Freeform 15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2"/>
              <a:stretch>
                <a:fillRect t="-5668" b="-32942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26867" y="5243018"/>
            <a:ext cx="3095774" cy="3095774"/>
            <a:chOff x="0" y="0"/>
            <a:chExt cx="4127699" cy="4127699"/>
          </a:xfrm>
        </p:grpSpPr>
        <p:sp>
          <p:nvSpPr>
            <p:cNvPr id="18" name="Freeform 18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3"/>
              <a:stretch>
                <a:fillRect t="-6242" b="-32060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25387" y="564860"/>
            <a:ext cx="10288019" cy="207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 DEL PROYECTO</a:t>
            </a:r>
          </a:p>
          <a:p>
            <a:pPr algn="l">
              <a:lnSpc>
                <a:spcPts val="7666"/>
              </a:lnSpc>
            </a:pPr>
            <a:endParaRPr lang="en-US" sz="5477" b="1">
              <a:solidFill>
                <a:srgbClr val="28346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1025" y="5483775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MARCO GARCÍA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8926" y="5935709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Líder de Proyecto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56936" y="7711214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LUIS LABORIE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56936" y="8134983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Developer Fullstack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91901" y="5318858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MARTINA BURGOS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11558" y="5789049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QA / Frontend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26867" y="8116726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DANIEL CARES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26867" y="8540878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DBA / Backend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6172200" cy="8229600"/>
            <a:chOff x="0" y="0"/>
            <a:chExt cx="82296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29600" cy="10972800"/>
            </a:xfrm>
            <a:custGeom>
              <a:avLst/>
              <a:gdLst/>
              <a:ahLst/>
              <a:cxnLst/>
              <a:rect l="l" t="t" r="r" b="b"/>
              <a:pathLst>
                <a:path w="8229600" h="10972800">
                  <a:moveTo>
                    <a:pt x="0" y="0"/>
                  </a:moveTo>
                  <a:lnTo>
                    <a:pt x="8229600" y="0"/>
                  </a:lnTo>
                  <a:lnTo>
                    <a:pt x="82296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83" r="-12083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7200900" y="811709"/>
            <a:ext cx="10058400" cy="8446591"/>
          </a:xfrm>
          <a:custGeom>
            <a:avLst/>
            <a:gdLst/>
            <a:ahLst/>
            <a:cxnLst/>
            <a:rect l="l" t="t" r="r" b="b"/>
            <a:pathLst>
              <a:path w="10058400" h="8446591">
                <a:moveTo>
                  <a:pt x="0" y="0"/>
                </a:moveTo>
                <a:lnTo>
                  <a:pt x="10058400" y="0"/>
                </a:lnTo>
                <a:lnTo>
                  <a:pt x="10058400" y="8446591"/>
                </a:lnTo>
                <a:lnTo>
                  <a:pt x="0" y="844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TextBox 5"/>
          <p:cNvSpPr txBox="1"/>
          <p:nvPr/>
        </p:nvSpPr>
        <p:spPr>
          <a:xfrm>
            <a:off x="8003519" y="1315584"/>
            <a:ext cx="870374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OBTENIDOS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86213" y="3714761"/>
            <a:ext cx="8515480" cy="404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90% de certificados emitidos digitalmente (60 mensuales.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200 vecinos activos en los primeros 3 meses.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90% aumento en participación.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85% menos uso de papel.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60% reducción del tiempo.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Información disponible 24/7 para toda la comunidad.</a:t>
            </a:r>
          </a:p>
          <a:p>
            <a:pPr marL="548931" lvl="1" indent="-274466" algn="l">
              <a:lnSpc>
                <a:spcPts val="3560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Certificados digitales en PDF descargable.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125"/>
          <a:stretch>
            <a:fillRect/>
          </a:stretch>
        </p:blipFill>
        <p:spPr>
          <a:xfrm>
            <a:off x="2165209" y="2397298"/>
            <a:ext cx="13957582" cy="76842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65209" y="876300"/>
            <a:ext cx="13957582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SOLICITUD DE CERTIFICADO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513478" y="2383157"/>
            <a:ext cx="13680962" cy="76955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3478" y="876300"/>
            <a:ext cx="13680962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RESERVA DE ESPACIOS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351397" y="2376430"/>
            <a:ext cx="13741473" cy="77295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3478" y="876300"/>
            <a:ext cx="13680962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PRUEBA AUTOMATIZADA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551575" y="-508278"/>
            <a:ext cx="7466686" cy="13212470"/>
          </a:xfrm>
          <a:custGeom>
            <a:avLst/>
            <a:gdLst/>
            <a:ahLst/>
            <a:cxnLst/>
            <a:rect l="l" t="t" r="r" b="b"/>
            <a:pathLst>
              <a:path w="7466686" h="13212470">
                <a:moveTo>
                  <a:pt x="0" y="0"/>
                </a:moveTo>
                <a:lnTo>
                  <a:pt x="7466686" y="0"/>
                </a:lnTo>
                <a:lnTo>
                  <a:pt x="7466686" y="13212470"/>
                </a:lnTo>
                <a:lnTo>
                  <a:pt x="0" y="13212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4684402" y="3408010"/>
            <a:ext cx="8919197" cy="538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25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transforma la gestión vecinal al digitalizar trámites y procesos que antes eran lentos y presenciales.</a:t>
            </a:r>
          </a:p>
          <a:p>
            <a:pPr algn="ctr">
              <a:lnSpc>
                <a:spcPts val="3535"/>
              </a:lnSpc>
            </a:pPr>
            <a:r>
              <a:rPr lang="en-US" sz="25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plataforma optimiza tiempos, reduce el uso de papel y mejora la comunicación entre vecinos y autoridades.</a:t>
            </a:r>
          </a:p>
          <a:p>
            <a:pPr algn="ctr">
              <a:lnSpc>
                <a:spcPts val="3535"/>
              </a:lnSpc>
            </a:pPr>
            <a:endParaRPr lang="en-US" sz="252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535"/>
              </a:lnSpc>
            </a:pPr>
            <a:r>
              <a:rPr lang="en-US" sz="25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Gracias al uso de marcos de trabajo y tecnologías modernas, el sistema entrega transparencia, trazabilidad y mayor participación comunitaria, contribuyendo a una gestión vecinal más moderna, eficiente y sostenible.</a:t>
            </a:r>
          </a:p>
        </p:txBody>
      </p:sp>
      <p:sp>
        <p:nvSpPr>
          <p:cNvPr id="4" name="Freeform 4"/>
          <p:cNvSpPr/>
          <p:nvPr/>
        </p:nvSpPr>
        <p:spPr>
          <a:xfrm>
            <a:off x="13264545" y="9374812"/>
            <a:ext cx="1956311" cy="310564"/>
          </a:xfrm>
          <a:custGeom>
            <a:avLst/>
            <a:gdLst/>
            <a:ahLst/>
            <a:cxnLst/>
            <a:rect l="l" t="t" r="r" b="b"/>
            <a:pathLst>
              <a:path w="1956311" h="310564">
                <a:moveTo>
                  <a:pt x="0" y="0"/>
                </a:moveTo>
                <a:lnTo>
                  <a:pt x="1956312" y="0"/>
                </a:lnTo>
                <a:lnTo>
                  <a:pt x="1956312" y="310565"/>
                </a:lnTo>
                <a:lnTo>
                  <a:pt x="0" y="310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TextBox 5"/>
          <p:cNvSpPr txBox="1"/>
          <p:nvPr/>
        </p:nvSpPr>
        <p:spPr>
          <a:xfrm>
            <a:off x="5745103" y="826677"/>
            <a:ext cx="707963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CONCLUSIÓN</a:t>
            </a:r>
          </a:p>
        </p:txBody>
      </p:sp>
      <p:sp>
        <p:nvSpPr>
          <p:cNvPr id="6" name="Freeform 6"/>
          <p:cNvSpPr/>
          <p:nvPr/>
        </p:nvSpPr>
        <p:spPr>
          <a:xfrm>
            <a:off x="15891153" y="4745823"/>
            <a:ext cx="1376409" cy="1376409"/>
          </a:xfrm>
          <a:custGeom>
            <a:avLst/>
            <a:gdLst/>
            <a:ahLst/>
            <a:cxnLst/>
            <a:rect l="l" t="t" r="r" b="b"/>
            <a:pathLst>
              <a:path w="1376409" h="1376409">
                <a:moveTo>
                  <a:pt x="0" y="0"/>
                </a:moveTo>
                <a:lnTo>
                  <a:pt x="1376409" y="0"/>
                </a:lnTo>
                <a:lnTo>
                  <a:pt x="1376409" y="1376409"/>
                </a:lnTo>
                <a:lnTo>
                  <a:pt x="0" y="1376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6214655" y="-309870"/>
            <a:ext cx="2455510" cy="2455510"/>
          </a:xfrm>
          <a:custGeom>
            <a:avLst/>
            <a:gdLst/>
            <a:ahLst/>
            <a:cxnLst/>
            <a:rect l="l" t="t" r="r" b="b"/>
            <a:pathLst>
              <a:path w="2455510" h="2455510">
                <a:moveTo>
                  <a:pt x="0" y="0"/>
                </a:moveTo>
                <a:lnTo>
                  <a:pt x="2455510" y="0"/>
                </a:lnTo>
                <a:lnTo>
                  <a:pt x="2455510" y="2455511"/>
                </a:lnTo>
                <a:lnTo>
                  <a:pt x="0" y="2455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13788656" y="9989218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816455" y="2145641"/>
            <a:ext cx="650156" cy="650156"/>
          </a:xfrm>
          <a:custGeom>
            <a:avLst/>
            <a:gdLst/>
            <a:ahLst/>
            <a:cxnLst/>
            <a:rect l="l" t="t" r="r" b="b"/>
            <a:pathLst>
              <a:path w="650156" h="650156">
                <a:moveTo>
                  <a:pt x="0" y="0"/>
                </a:moveTo>
                <a:lnTo>
                  <a:pt x="650156" y="0"/>
                </a:lnTo>
                <a:lnTo>
                  <a:pt x="650156" y="650156"/>
                </a:lnTo>
                <a:lnTo>
                  <a:pt x="0" y="650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16951644" y="3030165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Freeform 11"/>
          <p:cNvSpPr/>
          <p:nvPr/>
        </p:nvSpPr>
        <p:spPr>
          <a:xfrm>
            <a:off x="16043553" y="7440215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2" name="Freeform 12"/>
          <p:cNvSpPr/>
          <p:nvPr/>
        </p:nvSpPr>
        <p:spPr>
          <a:xfrm>
            <a:off x="17926307" y="4979982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57627" y="7052236"/>
            <a:ext cx="641862" cy="641862"/>
          </a:xfrm>
          <a:custGeom>
            <a:avLst/>
            <a:gdLst/>
            <a:ahLst/>
            <a:cxnLst/>
            <a:rect l="l" t="t" r="r" b="b"/>
            <a:pathLst>
              <a:path w="641862" h="641862">
                <a:moveTo>
                  <a:pt x="0" y="0"/>
                </a:moveTo>
                <a:lnTo>
                  <a:pt x="641862" y="0"/>
                </a:lnTo>
                <a:lnTo>
                  <a:pt x="641862" y="641862"/>
                </a:lnTo>
                <a:lnTo>
                  <a:pt x="0" y="64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3" name="Group 3"/>
          <p:cNvGrpSpPr/>
          <p:nvPr/>
        </p:nvGrpSpPr>
        <p:grpSpPr>
          <a:xfrm>
            <a:off x="677199" y="2179847"/>
            <a:ext cx="5927305" cy="5927305"/>
            <a:chOff x="0" y="0"/>
            <a:chExt cx="7903073" cy="79030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02956" cy="7903083"/>
            </a:xfrm>
            <a:custGeom>
              <a:avLst/>
              <a:gdLst/>
              <a:ahLst/>
              <a:cxnLst/>
              <a:rect l="l" t="t" r="r" b="b"/>
              <a:pathLst>
                <a:path w="7902956" h="7903083">
                  <a:moveTo>
                    <a:pt x="3951478" y="0"/>
                  </a:moveTo>
                  <a:cubicBezTo>
                    <a:pt x="1769110" y="0"/>
                    <a:pt x="0" y="1769110"/>
                    <a:pt x="0" y="3951478"/>
                  </a:cubicBezTo>
                  <a:cubicBezTo>
                    <a:pt x="0" y="6133847"/>
                    <a:pt x="1769110" y="7903083"/>
                    <a:pt x="3951478" y="7903083"/>
                  </a:cubicBezTo>
                  <a:cubicBezTo>
                    <a:pt x="6133847" y="7903083"/>
                    <a:pt x="7902956" y="6133973"/>
                    <a:pt x="7902956" y="3951605"/>
                  </a:cubicBezTo>
                  <a:cubicBezTo>
                    <a:pt x="7902956" y="1769236"/>
                    <a:pt x="6133973" y="0"/>
                    <a:pt x="3951478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3979254" y="-1593229"/>
            <a:ext cx="3473625" cy="3473625"/>
          </a:xfrm>
          <a:custGeom>
            <a:avLst/>
            <a:gdLst/>
            <a:ahLst/>
            <a:cxnLst/>
            <a:rect l="l" t="t" r="r" b="b"/>
            <a:pathLst>
              <a:path w="3473625" h="3473625">
                <a:moveTo>
                  <a:pt x="0" y="0"/>
                </a:moveTo>
                <a:lnTo>
                  <a:pt x="3473625" y="0"/>
                </a:lnTo>
                <a:lnTo>
                  <a:pt x="3473625" y="3473625"/>
                </a:lnTo>
                <a:lnTo>
                  <a:pt x="0" y="3473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5070261" y="8192878"/>
            <a:ext cx="3790691" cy="3790691"/>
          </a:xfrm>
          <a:custGeom>
            <a:avLst/>
            <a:gdLst/>
            <a:ahLst/>
            <a:cxnLst/>
            <a:rect l="l" t="t" r="r" b="b"/>
            <a:pathLst>
              <a:path w="3790691" h="3790691">
                <a:moveTo>
                  <a:pt x="0" y="0"/>
                </a:moveTo>
                <a:lnTo>
                  <a:pt x="3790691" y="0"/>
                </a:lnTo>
                <a:lnTo>
                  <a:pt x="3790691" y="3790691"/>
                </a:lnTo>
                <a:lnTo>
                  <a:pt x="0" y="3790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6635399" y="747576"/>
            <a:ext cx="745387" cy="745387"/>
          </a:xfrm>
          <a:custGeom>
            <a:avLst/>
            <a:gdLst/>
            <a:ahLst/>
            <a:cxnLst/>
            <a:rect l="l" t="t" r="r" b="b"/>
            <a:pathLst>
              <a:path w="745387" h="745387">
                <a:moveTo>
                  <a:pt x="0" y="0"/>
                </a:moveTo>
                <a:lnTo>
                  <a:pt x="745387" y="0"/>
                </a:lnTo>
                <a:lnTo>
                  <a:pt x="745387" y="745387"/>
                </a:lnTo>
                <a:lnTo>
                  <a:pt x="0" y="74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14272180" y="2629457"/>
            <a:ext cx="1764667" cy="1389675"/>
          </a:xfrm>
          <a:custGeom>
            <a:avLst/>
            <a:gdLst/>
            <a:ahLst/>
            <a:cxnLst/>
            <a:rect l="l" t="t" r="r" b="b"/>
            <a:pathLst>
              <a:path w="1764667" h="1389675">
                <a:moveTo>
                  <a:pt x="0" y="0"/>
                </a:moveTo>
                <a:lnTo>
                  <a:pt x="1764666" y="0"/>
                </a:lnTo>
                <a:lnTo>
                  <a:pt x="1764666" y="1389675"/>
                </a:lnTo>
                <a:lnTo>
                  <a:pt x="0" y="1389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11675787" y="7052236"/>
            <a:ext cx="641574" cy="641574"/>
          </a:xfrm>
          <a:custGeom>
            <a:avLst/>
            <a:gdLst/>
            <a:ahLst/>
            <a:cxnLst/>
            <a:rect l="l" t="t" r="r" b="b"/>
            <a:pathLst>
              <a:path w="641574" h="641574">
                <a:moveTo>
                  <a:pt x="0" y="0"/>
                </a:moveTo>
                <a:lnTo>
                  <a:pt x="641574" y="0"/>
                </a:lnTo>
                <a:lnTo>
                  <a:pt x="641574" y="641574"/>
                </a:lnTo>
                <a:lnTo>
                  <a:pt x="0" y="641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TextBox 10"/>
          <p:cNvSpPr txBox="1"/>
          <p:nvPr/>
        </p:nvSpPr>
        <p:spPr>
          <a:xfrm>
            <a:off x="7978558" y="1979085"/>
            <a:ext cx="5127156" cy="254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28346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88140" y="7083196"/>
            <a:ext cx="5120328" cy="52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056" spc="67">
                <a:solidFill>
                  <a:srgbClr val="28346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Vecinity.contacto@gmail.com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01589" y="7083196"/>
            <a:ext cx="2867388" cy="52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056" spc="67">
                <a:solidFill>
                  <a:srgbClr val="28346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+56 9 1234 5678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7244846" y="876300"/>
            <a:ext cx="379830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ABSTRACT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549" y="2118037"/>
            <a:ext cx="17885946" cy="790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web-based platform designed to modernize and centralize the administrative and operational processes of neighborhood associations in Chile.</a:t>
            </a:r>
          </a:p>
          <a:p>
            <a:pPr algn="l">
              <a:lnSpc>
                <a:spcPts val="3680"/>
              </a:lnSpc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Replaces manual procedures, enhances communication, and increases community participation.</a:t>
            </a:r>
          </a:p>
          <a:p>
            <a:pPr marL="394963" lvl="1" indent="-197482" algn="l">
              <a:lnSpc>
                <a:spcPts val="3680"/>
              </a:lnSpc>
              <a:buFont typeface="Arial"/>
              <a:buChar char="•"/>
            </a:pPr>
            <a:r>
              <a:rPr lang="en-US" sz="18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 Modules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Residence Certificates: online requests, payments, approvals, downloads, and automated record management.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 &amp; News: creation, scheduling, editing, and publication of official announcements and news updates.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Community Projects: proposal submission, public voting, and transparent result visualization.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Activities &amp; Events Calendar: event scheduling, user registrations, attendance confirmation, and participant tracking.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&amp; Role Management: secure access control with differentiated permissions for residents, board members, and administrators.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Community Inquiries: structured submission, response, tracking, and archiving of questions and requests.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Public Space Reservations: booking requests for community facilities (courts, rooms, etc.), with administrator approval and automatic notifications.</a:t>
            </a:r>
          </a:p>
          <a:p>
            <a:pPr marL="394963" lvl="1" indent="-197482" algn="l">
              <a:lnSpc>
                <a:spcPts val="3680"/>
              </a:lnSpc>
              <a:buFont typeface="Arial"/>
              <a:buChar char="•"/>
            </a:pPr>
            <a:r>
              <a:rPr lang="en-US" sz="18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Benefits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operational efficiency and reduced processing times.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Increased transparency in decision-making and community management.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Faster and more organized internal communication.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community engagement and participation.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scalable, modern, and adaptable platform for any neighborhood association.</a:t>
            </a:r>
          </a:p>
          <a:p>
            <a:pPr marL="504591" lvl="2" indent="-168197" algn="l">
              <a:lnSpc>
                <a:spcPts val="3680"/>
              </a:lnSpc>
            </a:pPr>
            <a:endParaRPr lang="en-US" sz="18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3601" y="1575326"/>
            <a:ext cx="13521657" cy="13521657"/>
            <a:chOff x="0" y="0"/>
            <a:chExt cx="18028875" cy="18028875"/>
          </a:xfrm>
        </p:grpSpPr>
        <p:sp>
          <p:nvSpPr>
            <p:cNvPr id="3" name="Freeform 3"/>
            <p:cNvSpPr/>
            <p:nvPr/>
          </p:nvSpPr>
          <p:spPr>
            <a:xfrm>
              <a:off x="469900" y="469900"/>
              <a:ext cx="9655556" cy="9655683"/>
            </a:xfrm>
            <a:custGeom>
              <a:avLst/>
              <a:gdLst/>
              <a:ahLst/>
              <a:cxnLst/>
              <a:rect l="l" t="t" r="r" b="b"/>
              <a:pathLst>
                <a:path w="9655556" h="9655683">
                  <a:moveTo>
                    <a:pt x="4827778" y="0"/>
                  </a:moveTo>
                  <a:cubicBezTo>
                    <a:pt x="2161540" y="0"/>
                    <a:pt x="0" y="2161540"/>
                    <a:pt x="0" y="4827778"/>
                  </a:cubicBezTo>
                  <a:cubicBezTo>
                    <a:pt x="0" y="7494016"/>
                    <a:pt x="2161540" y="9655683"/>
                    <a:pt x="4827778" y="9655683"/>
                  </a:cubicBezTo>
                  <a:cubicBezTo>
                    <a:pt x="7494016" y="9655683"/>
                    <a:pt x="9655556" y="7494143"/>
                    <a:pt x="9655556" y="4827905"/>
                  </a:cubicBezTo>
                  <a:cubicBezTo>
                    <a:pt x="9655556" y="2161666"/>
                    <a:pt x="7494143" y="0"/>
                    <a:pt x="4827778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0595483" cy="10595483"/>
            </a:xfrm>
            <a:custGeom>
              <a:avLst/>
              <a:gdLst/>
              <a:ahLst/>
              <a:cxnLst/>
              <a:rect l="l" t="t" r="r" b="b"/>
              <a:pathLst>
                <a:path w="10595483" h="10595483">
                  <a:moveTo>
                    <a:pt x="5297678" y="939800"/>
                  </a:moveTo>
                  <a:cubicBezTo>
                    <a:pt x="2890901" y="939800"/>
                    <a:pt x="939800" y="2890901"/>
                    <a:pt x="939800" y="5297678"/>
                  </a:cubicBezTo>
                  <a:lnTo>
                    <a:pt x="469900" y="5297678"/>
                  </a:lnTo>
                  <a:lnTo>
                    <a:pt x="939800" y="5297678"/>
                  </a:lnTo>
                  <a:cubicBezTo>
                    <a:pt x="939800" y="7704455"/>
                    <a:pt x="2890901" y="9655556"/>
                    <a:pt x="5297678" y="9655556"/>
                  </a:cubicBezTo>
                  <a:lnTo>
                    <a:pt x="5297678" y="10125456"/>
                  </a:lnTo>
                  <a:lnTo>
                    <a:pt x="5297678" y="9655556"/>
                  </a:lnTo>
                  <a:cubicBezTo>
                    <a:pt x="7704455" y="9655556"/>
                    <a:pt x="9655556" y="7704455"/>
                    <a:pt x="9655556" y="5297678"/>
                  </a:cubicBezTo>
                  <a:lnTo>
                    <a:pt x="10125456" y="5297678"/>
                  </a:lnTo>
                  <a:lnTo>
                    <a:pt x="9655556" y="5297678"/>
                  </a:lnTo>
                  <a:cubicBezTo>
                    <a:pt x="9655683" y="2890901"/>
                    <a:pt x="7704582" y="939800"/>
                    <a:pt x="5297678" y="939800"/>
                  </a:cubicBezTo>
                  <a:lnTo>
                    <a:pt x="5297678" y="469900"/>
                  </a:lnTo>
                  <a:lnTo>
                    <a:pt x="5297678" y="939800"/>
                  </a:lnTo>
                  <a:moveTo>
                    <a:pt x="5297678" y="0"/>
                  </a:moveTo>
                  <a:cubicBezTo>
                    <a:pt x="8223631" y="0"/>
                    <a:pt x="10595483" y="2371852"/>
                    <a:pt x="10595483" y="5297678"/>
                  </a:cubicBezTo>
                  <a:cubicBezTo>
                    <a:pt x="10595483" y="8223504"/>
                    <a:pt x="8223631" y="10595483"/>
                    <a:pt x="5297678" y="10595483"/>
                  </a:cubicBezTo>
                  <a:cubicBezTo>
                    <a:pt x="2371725" y="10595483"/>
                    <a:pt x="0" y="8223631"/>
                    <a:pt x="0" y="5297678"/>
                  </a:cubicBezTo>
                  <a:cubicBezTo>
                    <a:pt x="0" y="2371725"/>
                    <a:pt x="2371852" y="0"/>
                    <a:pt x="5297678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6387385" y="1803039"/>
            <a:ext cx="3438645" cy="1567350"/>
          </a:xfrm>
          <a:custGeom>
            <a:avLst/>
            <a:gdLst/>
            <a:ahLst/>
            <a:cxnLst/>
            <a:rect l="l" t="t" r="r" b="b"/>
            <a:pathLst>
              <a:path w="3438645" h="1567350">
                <a:moveTo>
                  <a:pt x="0" y="0"/>
                </a:moveTo>
                <a:lnTo>
                  <a:pt x="3438645" y="0"/>
                </a:lnTo>
                <a:lnTo>
                  <a:pt x="3438645" y="1567350"/>
                </a:lnTo>
                <a:lnTo>
                  <a:pt x="0" y="156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6912835" y="4875339"/>
            <a:ext cx="3438645" cy="1567350"/>
          </a:xfrm>
          <a:custGeom>
            <a:avLst/>
            <a:gdLst/>
            <a:ahLst/>
            <a:cxnLst/>
            <a:rect l="l" t="t" r="r" b="b"/>
            <a:pathLst>
              <a:path w="3438645" h="1567350">
                <a:moveTo>
                  <a:pt x="0" y="0"/>
                </a:moveTo>
                <a:lnTo>
                  <a:pt x="3438645" y="0"/>
                </a:lnTo>
                <a:lnTo>
                  <a:pt x="3438645" y="1567349"/>
                </a:lnTo>
                <a:lnTo>
                  <a:pt x="0" y="1567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6230137" y="7945993"/>
            <a:ext cx="3438645" cy="1567350"/>
          </a:xfrm>
          <a:custGeom>
            <a:avLst/>
            <a:gdLst/>
            <a:ahLst/>
            <a:cxnLst/>
            <a:rect l="l" t="t" r="r" b="b"/>
            <a:pathLst>
              <a:path w="3438645" h="1567350">
                <a:moveTo>
                  <a:pt x="0" y="0"/>
                </a:moveTo>
                <a:lnTo>
                  <a:pt x="3438645" y="0"/>
                </a:lnTo>
                <a:lnTo>
                  <a:pt x="3438645" y="1567350"/>
                </a:lnTo>
                <a:lnTo>
                  <a:pt x="0" y="156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7179611" y="5391247"/>
            <a:ext cx="715147" cy="715147"/>
          </a:xfrm>
          <a:custGeom>
            <a:avLst/>
            <a:gdLst/>
            <a:ahLst/>
            <a:cxnLst/>
            <a:rect l="l" t="t" r="r" b="b"/>
            <a:pathLst>
              <a:path w="715147" h="715147">
                <a:moveTo>
                  <a:pt x="0" y="0"/>
                </a:moveTo>
                <a:lnTo>
                  <a:pt x="715147" y="0"/>
                </a:lnTo>
                <a:lnTo>
                  <a:pt x="715147" y="715147"/>
                </a:lnTo>
                <a:lnTo>
                  <a:pt x="0" y="715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6559569" y="2314723"/>
            <a:ext cx="706532" cy="722291"/>
          </a:xfrm>
          <a:custGeom>
            <a:avLst/>
            <a:gdLst/>
            <a:ahLst/>
            <a:cxnLst/>
            <a:rect l="l" t="t" r="r" b="b"/>
            <a:pathLst>
              <a:path w="706532" h="722291">
                <a:moveTo>
                  <a:pt x="0" y="0"/>
                </a:moveTo>
                <a:lnTo>
                  <a:pt x="706532" y="0"/>
                </a:lnTo>
                <a:lnTo>
                  <a:pt x="706532" y="722291"/>
                </a:lnTo>
                <a:lnTo>
                  <a:pt x="0" y="7222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2" r="-442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6387385" y="8432200"/>
            <a:ext cx="611019" cy="787027"/>
          </a:xfrm>
          <a:custGeom>
            <a:avLst/>
            <a:gdLst/>
            <a:ahLst/>
            <a:cxnLst/>
            <a:rect l="l" t="t" r="r" b="b"/>
            <a:pathLst>
              <a:path w="611019" h="787027">
                <a:moveTo>
                  <a:pt x="0" y="0"/>
                </a:moveTo>
                <a:lnTo>
                  <a:pt x="611019" y="0"/>
                </a:lnTo>
                <a:lnTo>
                  <a:pt x="611019" y="787027"/>
                </a:lnTo>
                <a:lnTo>
                  <a:pt x="0" y="787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5" r="-435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TextBox 11"/>
          <p:cNvSpPr txBox="1"/>
          <p:nvPr/>
        </p:nvSpPr>
        <p:spPr>
          <a:xfrm>
            <a:off x="5972962" y="380128"/>
            <a:ext cx="1000658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DESCRIPCIÓN DEL PROBLEMA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24634" y="1921830"/>
            <a:ext cx="8063366" cy="186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8"/>
              </a:lnSpc>
            </a:pPr>
            <a:r>
              <a:rPr lang="en-US" sz="175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Los vecinos deben acudir presencialmente para realizar tramites, generan fila lo que ocasiona perdida de tiempo. </a:t>
            </a:r>
          </a:p>
          <a:p>
            <a:pPr algn="l">
              <a:lnSpc>
                <a:spcPts val="2448"/>
              </a:lnSpc>
            </a:pPr>
            <a:r>
              <a:rPr lang="en-US" sz="175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⏱️ 15–30 min por trámite</a:t>
            </a:r>
          </a:p>
          <a:p>
            <a:pPr algn="l">
              <a:lnSpc>
                <a:spcPts val="2448"/>
              </a:lnSpc>
            </a:pPr>
            <a:r>
              <a:rPr lang="en-US" sz="175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👥 80–120 trámites al mes</a:t>
            </a:r>
          </a:p>
          <a:p>
            <a:pPr algn="l">
              <a:lnSpc>
                <a:spcPts val="2448"/>
              </a:lnSpc>
            </a:pPr>
            <a:r>
              <a:rPr lang="en-US" sz="175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📉 30 horas mensuales perdidas en atención</a:t>
            </a:r>
          </a:p>
          <a:p>
            <a:pPr algn="l">
              <a:lnSpc>
                <a:spcPts val="2729"/>
              </a:lnSpc>
            </a:pPr>
            <a:endParaRPr lang="en-US" sz="175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543678" y="4827714"/>
            <a:ext cx="7431070" cy="2172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La junta de vecinos registra la información utilizando papel o planillas Excel. Este método dificulta la organización, aumenta los errores y hace más lento el acceso a datos importantes.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📄 400 hojas/mes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⏱️ 8–12 horas perdidas clasificando información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⚠️ Riesgo de extravío y errores frecuentes</a:t>
            </a:r>
          </a:p>
          <a:p>
            <a:pPr algn="l">
              <a:lnSpc>
                <a:spcPts val="2734"/>
              </a:lnSpc>
            </a:pPr>
            <a:endParaRPr lang="en-US" sz="1753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96884" y="8037565"/>
            <a:ext cx="8291116" cy="186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La información comunitaria y las votaciones sobre proyectos se realizan de forma presencial o a través de medios informales.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👥 20–30 vecinos participan en votaciones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⏱️ 3 horas diarias repartiendo información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⚠️ Comunicación lenta e informal</a:t>
            </a:r>
          </a:p>
          <a:p>
            <a:pPr algn="l">
              <a:lnSpc>
                <a:spcPts val="2734"/>
              </a:lnSpc>
            </a:pPr>
            <a:endParaRPr lang="en-US" sz="1753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05261" y="2075731"/>
            <a:ext cx="1964389" cy="1036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TRAMITES PRESENCIALES INNECESARIOS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51464" y="5413025"/>
            <a:ext cx="1585073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MANUAL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22254" y="8288529"/>
            <a:ext cx="1925212" cy="113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BAJA PARTICIPACIÓN Y POCA COMUNICACIÓN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151967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3" name="Group 3"/>
          <p:cNvGrpSpPr/>
          <p:nvPr/>
        </p:nvGrpSpPr>
        <p:grpSpPr>
          <a:xfrm>
            <a:off x="12824733" y="4351518"/>
            <a:ext cx="3225561" cy="3250341"/>
            <a:chOff x="0" y="0"/>
            <a:chExt cx="8799879" cy="88674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99936" cy="8867494"/>
            </a:xfrm>
            <a:custGeom>
              <a:avLst/>
              <a:gdLst/>
              <a:ahLst/>
              <a:cxnLst/>
              <a:rect l="l" t="t" r="r" b="b"/>
              <a:pathLst>
                <a:path w="8799936" h="8867494">
                  <a:moveTo>
                    <a:pt x="0" y="0"/>
                  </a:moveTo>
                  <a:lnTo>
                    <a:pt x="8799936" y="0"/>
                  </a:lnTo>
                  <a:lnTo>
                    <a:pt x="8799936" y="8867494"/>
                  </a:lnTo>
                  <a:lnTo>
                    <a:pt x="0" y="88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3" r="-383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45103" y="826677"/>
            <a:ext cx="707963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NUESTRA SOLUCIÓN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7372" y="4794525"/>
            <a:ext cx="7773562" cy="230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es una aplicación web que moderniza y simplifica la gestión de la junta de vecinos, permitiendo a los residentes inscribirse, obtener certificados y votar proyectos comunitarios de forma rápida, segura y accesible, reduciendo tiempos y asegurando trazabilidad en los procesos.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79876"/>
            <a:ext cx="18288000" cy="4007124"/>
            <a:chOff x="0" y="0"/>
            <a:chExt cx="24384000" cy="5342832"/>
          </a:xfrm>
          <a:solidFill>
            <a:schemeClr val="bg1">
              <a:lumMod val="9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342890"/>
            </a:xfrm>
            <a:custGeom>
              <a:avLst/>
              <a:gdLst/>
              <a:ahLst/>
              <a:cxnLst/>
              <a:rect l="l" t="t" r="r" b="b"/>
              <a:pathLst>
                <a:path w="24384000" h="5342890">
                  <a:moveTo>
                    <a:pt x="0" y="1497711"/>
                  </a:moveTo>
                  <a:cubicBezTo>
                    <a:pt x="4064000" y="1497711"/>
                    <a:pt x="4064000" y="2885948"/>
                    <a:pt x="8128000" y="2885948"/>
                  </a:cubicBezTo>
                  <a:cubicBezTo>
                    <a:pt x="12192000" y="2885948"/>
                    <a:pt x="12192000" y="0"/>
                    <a:pt x="16256000" y="0"/>
                  </a:cubicBezTo>
                  <a:cubicBezTo>
                    <a:pt x="20320000" y="0"/>
                    <a:pt x="20320000" y="1529080"/>
                    <a:pt x="24384000" y="1529080"/>
                  </a:cubicBezTo>
                  <a:lnTo>
                    <a:pt x="24384000" y="5342890"/>
                  </a:lnTo>
                  <a:lnTo>
                    <a:pt x="0" y="534289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184917" y="1444917"/>
            <a:ext cx="647992" cy="647992"/>
          </a:xfrm>
          <a:custGeom>
            <a:avLst/>
            <a:gdLst/>
            <a:ahLst/>
            <a:cxnLst/>
            <a:rect l="l" t="t" r="r" b="b"/>
            <a:pathLst>
              <a:path w="647992" h="647992">
                <a:moveTo>
                  <a:pt x="0" y="0"/>
                </a:moveTo>
                <a:lnTo>
                  <a:pt x="647992" y="0"/>
                </a:lnTo>
                <a:lnTo>
                  <a:pt x="647992" y="647992"/>
                </a:lnTo>
                <a:lnTo>
                  <a:pt x="0" y="647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7259300" y="4482954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0" y="0"/>
                </a:moveTo>
                <a:lnTo>
                  <a:pt x="463550" y="0"/>
                </a:lnTo>
                <a:lnTo>
                  <a:pt x="463550" y="463550"/>
                </a:lnTo>
                <a:lnTo>
                  <a:pt x="0" y="46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028700" y="8744688"/>
            <a:ext cx="745387" cy="745387"/>
          </a:xfrm>
          <a:custGeom>
            <a:avLst/>
            <a:gdLst/>
            <a:ahLst/>
            <a:cxnLst/>
            <a:rect l="l" t="t" r="r" b="b"/>
            <a:pathLst>
              <a:path w="745387" h="745387">
                <a:moveTo>
                  <a:pt x="0" y="0"/>
                </a:moveTo>
                <a:lnTo>
                  <a:pt x="745387" y="0"/>
                </a:lnTo>
                <a:lnTo>
                  <a:pt x="745387" y="745387"/>
                </a:lnTo>
                <a:lnTo>
                  <a:pt x="0" y="74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4402922" y="-1227019"/>
            <a:ext cx="3088153" cy="3088153"/>
          </a:xfrm>
          <a:custGeom>
            <a:avLst/>
            <a:gdLst/>
            <a:ahLst/>
            <a:cxnLst/>
            <a:rect l="l" t="t" r="r" b="b"/>
            <a:pathLst>
              <a:path w="3088153" h="3088153">
                <a:moveTo>
                  <a:pt x="0" y="0"/>
                </a:moveTo>
                <a:lnTo>
                  <a:pt x="3088153" y="0"/>
                </a:lnTo>
                <a:lnTo>
                  <a:pt x="3088153" y="3088153"/>
                </a:lnTo>
                <a:lnTo>
                  <a:pt x="0" y="3088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8" name="Group 8"/>
          <p:cNvGrpSpPr/>
          <p:nvPr/>
        </p:nvGrpSpPr>
        <p:grpSpPr>
          <a:xfrm>
            <a:off x="961025" y="2610067"/>
            <a:ext cx="3095774" cy="3095774"/>
            <a:chOff x="0" y="0"/>
            <a:chExt cx="4127699" cy="4127699"/>
          </a:xfrm>
        </p:grpSpPr>
        <p:sp>
          <p:nvSpPr>
            <p:cNvPr id="9" name="Freeform 9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0"/>
              <a:stretch>
                <a:fillRect l="-305" r="-305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701034" cy="3701161"/>
            </a:xfrm>
            <a:custGeom>
              <a:avLst/>
              <a:gdLst/>
              <a:ahLst/>
              <a:cxnLst/>
              <a:rect l="l" t="t" r="r" b="b"/>
              <a:pathLst>
                <a:path w="3701034" h="3701161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486"/>
                    <a:pt x="2872613" y="3701161"/>
                    <a:pt x="1850517" y="3701161"/>
                  </a:cubicBezTo>
                  <a:cubicBezTo>
                    <a:pt x="828421" y="3701161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76463" y="4072500"/>
            <a:ext cx="3095774" cy="3095774"/>
            <a:chOff x="0" y="0"/>
            <a:chExt cx="4127699" cy="4127699"/>
          </a:xfrm>
        </p:grpSpPr>
        <p:sp>
          <p:nvSpPr>
            <p:cNvPr id="12" name="Freeform 12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1"/>
              <a:stretch>
                <a:fillRect l="-305" r="-305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96188" y="2610067"/>
            <a:ext cx="3095774" cy="3095774"/>
            <a:chOff x="0" y="0"/>
            <a:chExt cx="4127699" cy="4127699"/>
          </a:xfrm>
        </p:grpSpPr>
        <p:sp>
          <p:nvSpPr>
            <p:cNvPr id="15" name="Freeform 15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2"/>
              <a:stretch>
                <a:fillRect l="-204" r="-204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26867" y="4072500"/>
            <a:ext cx="3095774" cy="3095774"/>
            <a:chOff x="0" y="0"/>
            <a:chExt cx="4127699" cy="4127699"/>
          </a:xfrm>
        </p:grpSpPr>
        <p:sp>
          <p:nvSpPr>
            <p:cNvPr id="18" name="Freeform 18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3"/>
              <a:stretch>
                <a:fillRect l="-305" r="-305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25387" y="564860"/>
            <a:ext cx="10288019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USUARIOS FINALES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025" y="5483775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MARTA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8926" y="5935709"/>
            <a:ext cx="2856461" cy="206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Presidenta 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Organizar trámites sin usar papel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Tener trazabilidad y control de la información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6463" y="6964465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VALERIA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6463" y="7406080"/>
            <a:ext cx="2856461" cy="206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Funcionaria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Emitir certificados rápidamente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Tener un sistema simple para el trabajo diario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96188" y="5502032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ESTER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15844" y="5935709"/>
            <a:ext cx="2856461" cy="275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Vecina Adulta Mayor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Una plataforma fácil de usar y accesible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Mantener comunicación directa con la Junta de Vecinos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26867" y="6964465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CARLOS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26867" y="7406080"/>
            <a:ext cx="2947497" cy="240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Vecino Joven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Obtener certificados online sin ir presencialmente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Acceder a información clara sobre proyectos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380312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5745103" y="826677"/>
            <a:ext cx="707963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717" y="4410193"/>
            <a:ext cx="7773562" cy="276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aplicación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web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permita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digitalizar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administrativa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la junta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80%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120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trámites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habituales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reduciendo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tiempos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atención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60%,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pasando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30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minutos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10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minutos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promedio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durante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primeros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 meses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15655" y="4794525"/>
            <a:ext cx="7773562" cy="230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es una aplicación web que moderniza y simplifica la gestión de la junta de vecinos, permitiendo a los residentes inscribirse, obtener certificados y votar proyectos comunitarios de forma rápida, segura y accesible, reduciendo tiempos y asegurando trazabilidad en los procesos.</a:t>
            </a:r>
          </a:p>
        </p:txBody>
      </p:sp>
      <p:sp>
        <p:nvSpPr>
          <p:cNvPr id="6" name="Freeform 6"/>
          <p:cNvSpPr/>
          <p:nvPr/>
        </p:nvSpPr>
        <p:spPr>
          <a:xfrm>
            <a:off x="3103175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TextBox 7"/>
          <p:cNvSpPr txBox="1"/>
          <p:nvPr/>
        </p:nvSpPr>
        <p:spPr>
          <a:xfrm>
            <a:off x="3840303" y="3274494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GENERAL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1164235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TextBox 9"/>
          <p:cNvSpPr txBox="1"/>
          <p:nvPr/>
        </p:nvSpPr>
        <p:spPr>
          <a:xfrm>
            <a:off x="9719640" y="4410193"/>
            <a:ext cx="7773562" cy="390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Lograr que 200 vecinos utilicen la plataforma activamente durante los primeros 3 meses.</a:t>
            </a:r>
          </a:p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Emitir digitalmente el 90% de los 60 certificados mensuales dentro del primer año.</a:t>
            </a:r>
          </a:p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Reducir en un 85% el uso actual de papel, disminuyendo el promedio mensual de 400 hojas a menos de 60 dentro de los primeros 6 meses.</a:t>
            </a:r>
          </a:p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Incrementar en un 90% la participación de las encuestas vecinales, aumentando de 20-30 a     38-57 vecinos dentro del primer año.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887098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TextBox 11"/>
          <p:cNvSpPr txBox="1"/>
          <p:nvPr/>
        </p:nvSpPr>
        <p:spPr>
          <a:xfrm>
            <a:off x="12624226" y="3274494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ESPECÍFICOS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00287" y="-290907"/>
            <a:ext cx="8770700" cy="8345307"/>
            <a:chOff x="0" y="0"/>
            <a:chExt cx="11694266" cy="11127076"/>
          </a:xfrm>
        </p:grpSpPr>
        <p:sp>
          <p:nvSpPr>
            <p:cNvPr id="3" name="Freeform 3"/>
            <p:cNvSpPr/>
            <p:nvPr/>
          </p:nvSpPr>
          <p:spPr>
            <a:xfrm>
              <a:off x="307080" y="292187"/>
              <a:ext cx="6682454" cy="6358344"/>
            </a:xfrm>
            <a:custGeom>
              <a:avLst/>
              <a:gdLst/>
              <a:ahLst/>
              <a:cxnLst/>
              <a:rect l="l" t="t" r="r" b="b"/>
              <a:pathLst>
                <a:path w="6682454" h="6358344">
                  <a:moveTo>
                    <a:pt x="3341228" y="0"/>
                  </a:moveTo>
                  <a:cubicBezTo>
                    <a:pt x="1495866" y="0"/>
                    <a:pt x="0" y="1423313"/>
                    <a:pt x="0" y="3179172"/>
                  </a:cubicBezTo>
                  <a:cubicBezTo>
                    <a:pt x="0" y="4935030"/>
                    <a:pt x="1495866" y="6358343"/>
                    <a:pt x="3341228" y="6358343"/>
                  </a:cubicBezTo>
                  <a:cubicBezTo>
                    <a:pt x="5186589" y="6358343"/>
                    <a:pt x="6682455" y="4934939"/>
                    <a:pt x="6682455" y="3179172"/>
                  </a:cubicBezTo>
                  <a:cubicBezTo>
                    <a:pt x="6682455" y="1423405"/>
                    <a:pt x="5186493" y="0"/>
                    <a:pt x="3341228" y="0"/>
                  </a:cubicBezTo>
                  <a:close/>
                </a:path>
              </a:pathLst>
            </a:custGeom>
            <a:blipFill>
              <a:blip r:embed="rId2"/>
              <a:stretch>
                <a:fillRect t="-6503" b="-6503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296615" cy="6942717"/>
            </a:xfrm>
            <a:custGeom>
              <a:avLst/>
              <a:gdLst/>
              <a:ahLst/>
              <a:cxnLst/>
              <a:rect l="l" t="t" r="r" b="b"/>
              <a:pathLst>
                <a:path w="7296615" h="6942717">
                  <a:moveTo>
                    <a:pt x="3648308" y="584373"/>
                  </a:moveTo>
                  <a:cubicBezTo>
                    <a:pt x="1972608" y="584373"/>
                    <a:pt x="614161" y="1876933"/>
                    <a:pt x="614161" y="3471359"/>
                  </a:cubicBezTo>
                  <a:lnTo>
                    <a:pt x="307080" y="3471359"/>
                  </a:lnTo>
                  <a:lnTo>
                    <a:pt x="614161" y="3471359"/>
                  </a:lnTo>
                  <a:cubicBezTo>
                    <a:pt x="614161" y="5065784"/>
                    <a:pt x="1972608" y="6358344"/>
                    <a:pt x="3648308" y="6358344"/>
                  </a:cubicBezTo>
                  <a:lnTo>
                    <a:pt x="3648308" y="6650530"/>
                  </a:lnTo>
                  <a:lnTo>
                    <a:pt x="3648308" y="6358344"/>
                  </a:lnTo>
                  <a:cubicBezTo>
                    <a:pt x="5324007" y="6358344"/>
                    <a:pt x="6682454" y="5065784"/>
                    <a:pt x="6682454" y="3471359"/>
                  </a:cubicBezTo>
                  <a:lnTo>
                    <a:pt x="6989535" y="3471359"/>
                  </a:lnTo>
                  <a:lnTo>
                    <a:pt x="6682454" y="3471359"/>
                  </a:lnTo>
                  <a:cubicBezTo>
                    <a:pt x="6682454" y="1876933"/>
                    <a:pt x="5324007" y="584373"/>
                    <a:pt x="3648308" y="584373"/>
                  </a:cubicBezTo>
                  <a:lnTo>
                    <a:pt x="3648308" y="292187"/>
                  </a:lnTo>
                  <a:lnTo>
                    <a:pt x="3648308" y="584373"/>
                  </a:lnTo>
                  <a:moveTo>
                    <a:pt x="3648308" y="0"/>
                  </a:moveTo>
                  <a:cubicBezTo>
                    <a:pt x="5663235" y="0"/>
                    <a:pt x="7296615" y="1554159"/>
                    <a:pt x="7296615" y="3471359"/>
                  </a:cubicBezTo>
                  <a:cubicBezTo>
                    <a:pt x="7296615" y="5388559"/>
                    <a:pt x="5663235" y="6942717"/>
                    <a:pt x="3648308" y="6942717"/>
                  </a:cubicBezTo>
                  <a:cubicBezTo>
                    <a:pt x="1633380" y="6942717"/>
                    <a:pt x="0" y="5388559"/>
                    <a:pt x="0" y="3471359"/>
                  </a:cubicBezTo>
                  <a:cubicBezTo>
                    <a:pt x="0" y="1554158"/>
                    <a:pt x="1633380" y="0"/>
                    <a:pt x="3648308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009313" y="5362602"/>
            <a:ext cx="2161804" cy="2161804"/>
          </a:xfrm>
          <a:custGeom>
            <a:avLst/>
            <a:gdLst/>
            <a:ahLst/>
            <a:cxnLst/>
            <a:rect l="l" t="t" r="r" b="b"/>
            <a:pathLst>
              <a:path w="2161804" h="2161804">
                <a:moveTo>
                  <a:pt x="0" y="0"/>
                </a:moveTo>
                <a:lnTo>
                  <a:pt x="2161804" y="0"/>
                </a:lnTo>
                <a:lnTo>
                  <a:pt x="2161804" y="2161804"/>
                </a:lnTo>
                <a:lnTo>
                  <a:pt x="0" y="216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2454538" y="3046477"/>
            <a:ext cx="835269" cy="835269"/>
          </a:xfrm>
          <a:custGeom>
            <a:avLst/>
            <a:gdLst/>
            <a:ahLst/>
            <a:cxnLst/>
            <a:rect l="l" t="t" r="r" b="b"/>
            <a:pathLst>
              <a:path w="835269" h="835269">
                <a:moveTo>
                  <a:pt x="0" y="0"/>
                </a:moveTo>
                <a:lnTo>
                  <a:pt x="835269" y="0"/>
                </a:lnTo>
                <a:lnTo>
                  <a:pt x="835269" y="835269"/>
                </a:lnTo>
                <a:lnTo>
                  <a:pt x="0" y="83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3079953" y="5102435"/>
            <a:ext cx="520334" cy="520334"/>
          </a:xfrm>
          <a:custGeom>
            <a:avLst/>
            <a:gdLst/>
            <a:ahLst/>
            <a:cxnLst/>
            <a:rect l="l" t="t" r="r" b="b"/>
            <a:pathLst>
              <a:path w="520334" h="520334">
                <a:moveTo>
                  <a:pt x="0" y="0"/>
                </a:moveTo>
                <a:lnTo>
                  <a:pt x="520334" y="0"/>
                </a:lnTo>
                <a:lnTo>
                  <a:pt x="520334" y="520334"/>
                </a:lnTo>
                <a:lnTo>
                  <a:pt x="0" y="520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TextBox 8"/>
          <p:cNvSpPr txBox="1"/>
          <p:nvPr/>
        </p:nvSpPr>
        <p:spPr>
          <a:xfrm>
            <a:off x="2344704" y="1957838"/>
            <a:ext cx="8316666" cy="138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26"/>
              </a:lnSpc>
            </a:pPr>
            <a:r>
              <a:rPr lang="en-US" sz="7662" b="1" spc="720">
                <a:solidFill>
                  <a:srgbClr val="152540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LIMITACIONES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44704" y="1187064"/>
            <a:ext cx="7125126" cy="10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7"/>
              </a:lnSpc>
            </a:pPr>
            <a:r>
              <a:rPr lang="en-US" sz="5683" spc="534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ALCANCES 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21372" y="4066350"/>
            <a:ext cx="5985344" cy="260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Registro de </a:t>
            </a: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Certificados</a:t>
            </a:r>
            <a:r>
              <a:rPr lang="en-US" sz="2933" spc="61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digitales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Reserva</a:t>
            </a:r>
            <a:r>
              <a:rPr lang="en-US" sz="2933" spc="61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espacios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Votaciones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61" lvl="2" indent="-223587" algn="l">
              <a:lnSpc>
                <a:spcPts val="4107"/>
              </a:lnSpc>
              <a:buFont typeface="Arial"/>
              <a:buChar char="⚬"/>
            </a:pPr>
            <a:r>
              <a:rPr lang="en-US" sz="2933" spc="63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Método de </a:t>
            </a:r>
            <a:r>
              <a:rPr lang="en-US" sz="2933" spc="63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pago</a:t>
            </a:r>
            <a:endParaRPr lang="en-US" sz="2933" spc="63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28700" y="4127642"/>
            <a:ext cx="2709406" cy="1234959"/>
          </a:xfrm>
          <a:custGeom>
            <a:avLst/>
            <a:gdLst/>
            <a:ahLst/>
            <a:cxnLst/>
            <a:rect l="l" t="t" r="r" b="b"/>
            <a:pathLst>
              <a:path w="2709406" h="1234959">
                <a:moveTo>
                  <a:pt x="0" y="0"/>
                </a:moveTo>
                <a:lnTo>
                  <a:pt x="2709406" y="0"/>
                </a:lnTo>
                <a:lnTo>
                  <a:pt x="2709406" y="1234960"/>
                </a:lnTo>
                <a:lnTo>
                  <a:pt x="0" y="1234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2" name="TextBox 12"/>
          <p:cNvSpPr txBox="1"/>
          <p:nvPr/>
        </p:nvSpPr>
        <p:spPr>
          <a:xfrm>
            <a:off x="1401209" y="4541312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0001" y="7126351"/>
            <a:ext cx="2709406" cy="1234959"/>
          </a:xfrm>
          <a:custGeom>
            <a:avLst/>
            <a:gdLst/>
            <a:ahLst/>
            <a:cxnLst/>
            <a:rect l="l" t="t" r="r" b="b"/>
            <a:pathLst>
              <a:path w="2709406" h="1234959">
                <a:moveTo>
                  <a:pt x="0" y="0"/>
                </a:moveTo>
                <a:lnTo>
                  <a:pt x="2709406" y="0"/>
                </a:lnTo>
                <a:lnTo>
                  <a:pt x="2709406" y="1234959"/>
                </a:lnTo>
                <a:lnTo>
                  <a:pt x="0" y="12349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4" name="TextBox 14"/>
          <p:cNvSpPr txBox="1"/>
          <p:nvPr/>
        </p:nvSpPr>
        <p:spPr>
          <a:xfrm>
            <a:off x="1362510" y="7540021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LIMITACIONES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1372" y="7189724"/>
            <a:ext cx="5985344" cy="155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Sin conexión municipal</a:t>
            </a:r>
          </a:p>
          <a:p>
            <a:pPr marL="670761" lvl="2" indent="-223587" algn="l">
              <a:lnSpc>
                <a:spcPts val="4107"/>
              </a:lnSpc>
              <a:buFont typeface="Arial"/>
              <a:buChar char="⚬"/>
            </a:pPr>
            <a:r>
              <a:rPr lang="en-US" sz="2933" spc="63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Validación de domicilio manual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380312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5745103" y="826677"/>
            <a:ext cx="7079630" cy="195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MARCO DE TRABAJO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717" y="4410193"/>
            <a:ext cx="7773562" cy="230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Durante los Sprint, el equipo utilizó Jira para planificar y gestionar las tareas, y Get Nave para medir la eficiencia del trabajo. Se realizaron reuniones Scrum periódicas para coordinar avances y entregar mejoras incrementales, como módulos de certificados digitales, votaciones online y registro de vecinos.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15655" y="4794525"/>
            <a:ext cx="7773562" cy="230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es una aplicación web que moderniza y simplifica la gestión de la junta de vecinos, permitiendo a los residentes inscribirse, obtener certificados y votar proyectos comunitarios de forma rápida, segura y accesible, reduciendo tiempos y asegurando trazabilidad en los procesos.</a:t>
            </a:r>
          </a:p>
        </p:txBody>
      </p:sp>
      <p:sp>
        <p:nvSpPr>
          <p:cNvPr id="6" name="Freeform 6"/>
          <p:cNvSpPr/>
          <p:nvPr/>
        </p:nvSpPr>
        <p:spPr>
          <a:xfrm>
            <a:off x="3103175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TextBox 7"/>
          <p:cNvSpPr txBox="1"/>
          <p:nvPr/>
        </p:nvSpPr>
        <p:spPr>
          <a:xfrm>
            <a:off x="3840303" y="3274494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SCRUM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1164235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TextBox 9"/>
          <p:cNvSpPr txBox="1"/>
          <p:nvPr/>
        </p:nvSpPr>
        <p:spPr>
          <a:xfrm>
            <a:off x="9719640" y="4410193"/>
            <a:ext cx="7773562" cy="234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la etapa el equipo definió la visión y los objetivos del proyecto: Digitalizar la gestión de la junta de vecinos, reducir el uso de papel en un 85% y aumentar la participación en las encuestas en un 90%.</a:t>
            </a:r>
          </a:p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partir de estas metas, se priorizaron funcionalidades  y se delimitó el alcance del MVP.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887098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TextBox 11"/>
          <p:cNvSpPr txBox="1"/>
          <p:nvPr/>
        </p:nvSpPr>
        <p:spPr>
          <a:xfrm>
            <a:off x="12624226" y="3274494"/>
            <a:ext cx="1964389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LEAN INCEPTION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1073</Words>
  <Application>Microsoft Office PowerPoint</Application>
  <PresentationFormat>Personalizado</PresentationFormat>
  <Paragraphs>129</Paragraphs>
  <Slides>25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Glacial Indifference</vt:lpstr>
      <vt:lpstr>Poppins</vt:lpstr>
      <vt:lpstr>Calibri</vt:lpstr>
      <vt:lpstr>Poppins Italics</vt:lpstr>
      <vt:lpstr>Arial</vt:lpstr>
      <vt:lpstr>Poppins Bold</vt:lpstr>
      <vt:lpstr>Poppins Bold Italics</vt:lpstr>
      <vt:lpstr>Glacial Indifference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Final Vecinity.pptx</dc:title>
  <cp:lastModifiedBy>Daniel Felipe Cares Mancilla</cp:lastModifiedBy>
  <cp:revision>4</cp:revision>
  <dcterms:created xsi:type="dcterms:W3CDTF">2006-08-16T00:00:00Z</dcterms:created>
  <dcterms:modified xsi:type="dcterms:W3CDTF">2025-12-09T18:27:49Z</dcterms:modified>
  <dc:identifier>DAG6aqKa8Lo</dc:identifier>
</cp:coreProperties>
</file>